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7749"/>
    <a:srgbClr val="DE9A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21"/>
    <p:restoredTop sz="94624"/>
  </p:normalViewPr>
  <p:slideViewPr>
    <p:cSldViewPr snapToGrid="0" snapToObjects="1">
      <p:cViewPr varScale="1">
        <p:scale>
          <a:sx n="113" d="100"/>
          <a:sy n="113" d="100"/>
        </p:scale>
        <p:origin x="28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D4790-43F4-5840-8BB0-F8D0BEA0FE53}" type="datetimeFigureOut">
              <a:rPr lang="es-MX" smtClean="0"/>
              <a:t>29/11/18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DE5F6-6DAC-3945-86DD-98BD5610B09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762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E7CD91-22AA-0845-AF6F-E7AA93320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91D5F0A-A8AF-F644-A796-B8EB737FEF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CBD396-0E56-C84B-BBBC-69D02DE8E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DA23-4380-4D4D-8607-BAA3B756546C}" type="datetime1">
              <a:rPr lang="es-MX" smtClean="0"/>
              <a:t>29/11/18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55F35F-0207-394C-B01B-90EB75D3F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DA8CB6-E2B7-714C-8FFF-066B9FE6D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03E4-E5B6-C946-BDCC-F295D0B09B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9936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93DF56-BF1A-3B48-99E1-DF95F612F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B65F560-D715-BE4F-AF7E-074DA2518F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799E45-3EF9-8648-91AA-F6D421568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FC9B7-4D48-1846-BBA8-D6647705FF97}" type="datetime1">
              <a:rPr lang="es-MX" smtClean="0"/>
              <a:t>29/11/18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6AFA15-503D-0D4C-BB30-1298C71E5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C8D0DD-60BF-D547-BA6D-ED6A9738F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03E4-E5B6-C946-BDCC-F295D0B09B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8990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3258BFF-C908-D149-9F29-A0DAC3AAE4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404C832-0A57-334A-9795-FD76C3EBB8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D7D4A5-96A0-9C43-BB85-CE518F17A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A7A0-5735-6A48-B606-8769656AADB9}" type="datetime1">
              <a:rPr lang="es-MX" smtClean="0"/>
              <a:t>29/11/18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3B45E8-E597-694B-8537-BDB620349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312E8E-1100-174C-8DDC-C5A6C954D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03E4-E5B6-C946-BDCC-F295D0B09B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9253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20C03B-2F31-9447-BDDF-568464210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CC0188-9177-AE4C-8789-4D5265D50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F3D834-A136-F84A-8EA5-3FD4908CA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9E997-6CF4-7C4E-B8C1-8A812536D40B}" type="datetime1">
              <a:rPr lang="es-MX" smtClean="0"/>
              <a:t>29/11/18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901872-2716-2042-91CB-7CA60331D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5A9AF5-0CE2-1146-8745-E23604220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03E4-E5B6-C946-BDCC-F295D0B09B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656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F827C3-52DF-2843-BE63-34228862A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C37358F-A277-2B45-A993-4CF2BC1CB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C7F9B1-4704-BC43-8D54-A18FA093F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A04E4-9F72-494C-9D92-23B8864DA53C}" type="datetime1">
              <a:rPr lang="es-MX" smtClean="0"/>
              <a:t>29/11/18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83B09B-46DF-5342-ACAB-E89A813A7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04CB93-0B50-6147-8E95-20AF6ADA4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03E4-E5B6-C946-BDCC-F295D0B09B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6696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A35D54-528B-2B49-BDD1-27C4DC8B8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1FE387-A59A-6D49-B8ED-A9316068E4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3DAF0D8-204A-F34C-8BC9-404A9D8605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083EB19-6427-5244-862E-F02032240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A1503-4385-B943-AE1A-4344A8FF3B54}" type="datetime1">
              <a:rPr lang="es-MX" smtClean="0"/>
              <a:t>29/11/18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705AB49-E704-3D46-A90B-80B95A4BE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844861E-E74A-3947-AFDA-DC4CC89A8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03E4-E5B6-C946-BDCC-F295D0B09B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0428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27B60B-8A8A-7B40-BA71-FFC876358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06FD6DE-8077-C444-9B5C-36ABE9FFA4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CA2AC53-F96B-D141-83E6-95D90E28B7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03B5307-7C4F-4049-B98A-DA6FD8D1EC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814E1AB-A215-EF49-9AC4-AD69497470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F591656-B066-F947-B003-B68B28EBA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D058-80FA-A54C-A5F2-C199CC6E9F7F}" type="datetime1">
              <a:rPr lang="es-MX" smtClean="0"/>
              <a:t>29/11/18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EC359F4-6DE4-1A46-9624-934257AEB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09A455E-9333-C445-88C9-D881688F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03E4-E5B6-C946-BDCC-F295D0B09B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1558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C4AF3C-4C1B-D045-A485-B34F86BB6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255252A-FF87-5045-A417-36A51FC95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307BC-8E3F-234F-8EBE-ACAE6CFC57C9}" type="datetime1">
              <a:rPr lang="es-MX" smtClean="0"/>
              <a:t>29/11/18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5CD2D6C-72E7-C243-B6D9-4B20ACCF1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F4BDA29-392A-1F47-8CB9-70D468500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03E4-E5B6-C946-BDCC-F295D0B09B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3771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C55788A-AD77-F545-8359-CB2DC519A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55AC9-0A6D-A249-9F80-D81AEBE4A229}" type="datetime1">
              <a:rPr lang="es-MX" smtClean="0"/>
              <a:t>29/11/18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B39CFCA-0E82-624B-86BC-852F5A9C7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B913AC4-71F7-8C48-9B99-0B566402B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03E4-E5B6-C946-BDCC-F295D0B09B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896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98C947-87EE-BF4C-955F-FD66AC5B4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D90C78-8C9E-3147-882E-099A4AC12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50A9F93-0C76-FC44-B3DA-F560D7D2F3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A47E999-2650-4D4A-8D43-29F2B16BF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49A7D-24C9-6248-8BFB-7C398F921C0D}" type="datetime1">
              <a:rPr lang="es-MX" smtClean="0"/>
              <a:t>29/11/18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D86EB8B-A896-4E45-AAA4-EF06B19BC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A16DA74-CE8F-B940-B69C-FA7B793F4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03E4-E5B6-C946-BDCC-F295D0B09B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9875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18A600-111D-6342-AA8A-2993DB117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E7C8869-5FA4-4F42-B375-28F1A0C8E2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08269C9-6F0D-ED4C-9668-584859EB8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E8135C-2B62-3C45-A0C2-6380AC4F4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4D753-0A49-4B48-BDF7-63285446D595}" type="datetime1">
              <a:rPr lang="es-MX" smtClean="0"/>
              <a:t>29/11/18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6944AFB-FC32-6341-A76F-5A62DA9FB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A1E2C2B-5769-BC41-8790-F7120A297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03E4-E5B6-C946-BDCC-F295D0B09B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376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6672E32-DC51-844A-BAC9-87FC9ECA4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4B27C96-CE88-B744-8F7C-4E9960000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D7DE51-CEB9-EE46-95A4-5E4CFA33A5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35E87-53E7-1543-93B5-DA28D09E9DED}" type="datetime1">
              <a:rPr lang="es-MX" smtClean="0"/>
              <a:t>29/11/18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BB28B5-0E4A-F94B-BAB2-37D6B31010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90F127-5545-974E-A6CB-ECAED7B17B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403E4-E5B6-C946-BDCC-F295D0B09B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6352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67F90C9A-5195-0A46-9F6C-57AF3257F0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0400" y="78181"/>
            <a:ext cx="10261600" cy="18288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BEDF6FA4-1D02-2F4A-96B0-4ACF5E0341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4296" y="351539"/>
            <a:ext cx="473463" cy="1200259"/>
          </a:xfrm>
          <a:noFill/>
        </p:spPr>
        <p:txBody>
          <a:bodyPr>
            <a:noAutofit/>
          </a:bodyPr>
          <a:lstStyle/>
          <a:p>
            <a:pPr algn="just"/>
            <a:r>
              <a:rPr lang="es-MX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9B0BB71-FA86-2745-B328-3C9B4B7BAD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de los autores, escribir únicamente apellidos e iniciales separados por una coma. (Misma letra que el título, en negritas, tamaño 28, centrado) :</a:t>
            </a:r>
          </a:p>
          <a:p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Barboza Tello N.A., Díaz Hernández M.A., Medina Castro P., Colores Vargas J.M.</a:t>
            </a:r>
          </a:p>
          <a:p>
            <a:r>
              <a:rPr lang="es-MX" b="1" i="1" dirty="0">
                <a:latin typeface="Arial" panose="020B0604020202020204" pitchFamily="34" charset="0"/>
                <a:cs typeface="Arial" panose="020B0604020202020204" pitchFamily="34" charset="0"/>
              </a:rPr>
              <a:t>Escuela de Ciencias de la Ingeniería y Tecnología, Unidad Valle de las Palmas, Universidad Autónoma de Baja California, Tijuana, B.C. México</a:t>
            </a:r>
            <a:endParaRPr lang="es-MX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518C2F35-B025-2547-8550-CF666B41B8F5}"/>
              </a:ext>
            </a:extLst>
          </p:cNvPr>
          <p:cNvSpPr txBox="1">
            <a:spLocks/>
          </p:cNvSpPr>
          <p:nvPr/>
        </p:nvSpPr>
        <p:spPr>
          <a:xfrm>
            <a:off x="1676400" y="12747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Título del Trabajo</a:t>
            </a:r>
            <a:endParaRPr lang="es-MX" dirty="0"/>
          </a:p>
        </p:txBody>
      </p:sp>
      <p:pic>
        <p:nvPicPr>
          <p:cNvPr id="1026" name="Picture 2" descr="Resultado de imagen para UABC">
            <a:extLst>
              <a:ext uri="{FF2B5EF4-FFF2-40B4-BE49-F238E27FC236}">
                <a16:creationId xmlns:a16="http://schemas.microsoft.com/office/drawing/2014/main" id="{49534E5C-47AF-D844-B9BB-84190F2694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32894" cy="2909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ítulo 1">
            <a:extLst>
              <a:ext uri="{FF2B5EF4-FFF2-40B4-BE49-F238E27FC236}">
                <a16:creationId xmlns:a16="http://schemas.microsoft.com/office/drawing/2014/main" id="{F594568F-7FEE-1E43-B90F-185E704783D3}"/>
              </a:ext>
            </a:extLst>
          </p:cNvPr>
          <p:cNvSpPr txBox="1">
            <a:spLocks/>
          </p:cNvSpPr>
          <p:nvPr/>
        </p:nvSpPr>
        <p:spPr>
          <a:xfrm>
            <a:off x="6162320" y="451555"/>
            <a:ext cx="6029679" cy="1049867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MX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PVVC Y MODALIDADES DE APRENDIZAJES 2018-2</a:t>
            </a:r>
            <a:endParaRPr lang="es-MX" sz="4000" dirty="0">
              <a:solidFill>
                <a:schemeClr val="bg1"/>
              </a:solidFill>
            </a:endParaRP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5C4A54E9-656D-014F-9FDE-EFDA6BFE3724}"/>
              </a:ext>
            </a:extLst>
          </p:cNvPr>
          <p:cNvGrpSpPr/>
          <p:nvPr/>
        </p:nvGrpSpPr>
        <p:grpSpPr>
          <a:xfrm>
            <a:off x="0" y="6310489"/>
            <a:ext cx="12192000" cy="558800"/>
            <a:chOff x="0" y="6310489"/>
            <a:chExt cx="12192000" cy="558800"/>
          </a:xfrm>
        </p:grpSpPr>
        <p:pic>
          <p:nvPicPr>
            <p:cNvPr id="15" name="Imagen 14">
              <a:extLst>
                <a:ext uri="{FF2B5EF4-FFF2-40B4-BE49-F238E27FC236}">
                  <a16:creationId xmlns:a16="http://schemas.microsoft.com/office/drawing/2014/main" id="{C7CC9111-2719-AF44-AB4C-F042D019890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310489"/>
              <a:ext cx="12192000" cy="558800"/>
            </a:xfrm>
            <a:prstGeom prst="rect">
              <a:avLst/>
            </a:prstGeom>
          </p:spPr>
        </p:pic>
        <p:sp>
          <p:nvSpPr>
            <p:cNvPr id="16" name="Título 1">
              <a:extLst>
                <a:ext uri="{FF2B5EF4-FFF2-40B4-BE49-F238E27FC236}">
                  <a16:creationId xmlns:a16="http://schemas.microsoft.com/office/drawing/2014/main" id="{CD1E3033-E97F-0E4F-8740-2A52A6D06B02}"/>
                </a:ext>
              </a:extLst>
            </p:cNvPr>
            <p:cNvSpPr txBox="1">
              <a:spLocks/>
            </p:cNvSpPr>
            <p:nvPr/>
          </p:nvSpPr>
          <p:spPr>
            <a:xfrm>
              <a:off x="0" y="6389511"/>
              <a:ext cx="12192000" cy="33866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MX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UABC - Coordinación de Formación Profesional y Vinculación Universitaria - ECITEC</a:t>
              </a:r>
              <a:endParaRPr lang="es-MX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Rectángulo 10">
            <a:extLst>
              <a:ext uri="{FF2B5EF4-FFF2-40B4-BE49-F238E27FC236}">
                <a16:creationId xmlns:a16="http://schemas.microsoft.com/office/drawing/2014/main" id="{045A8144-367E-8E47-B427-AFF4FEC57F0F}"/>
              </a:ext>
            </a:extLst>
          </p:cNvPr>
          <p:cNvSpPr/>
          <p:nvPr/>
        </p:nvSpPr>
        <p:spPr>
          <a:xfrm>
            <a:off x="2606358" y="560989"/>
            <a:ext cx="353814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COLOQUIO</a:t>
            </a:r>
            <a:endParaRPr lang="es-MX" sz="4800" dirty="0"/>
          </a:p>
        </p:txBody>
      </p:sp>
    </p:spTree>
    <p:extLst>
      <p:ext uri="{BB962C8B-B14F-4D97-AF65-F5344CB8AC3E}">
        <p14:creationId xmlns:p14="http://schemas.microsoft.com/office/powerpoint/2010/main" val="3213874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117343-91A1-BA41-B20E-8E3618D3B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rgbClr val="1377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Introducción</a:t>
            </a:r>
            <a:endParaRPr lang="es-MX" dirty="0">
              <a:solidFill>
                <a:srgbClr val="137749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B12E39-C1BA-B44A-B9EE-5942D1AE5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La introducción debe debe incluir muy brevemente antecedentes, importancia del tema, hipótesis, definiciones necesarias para comprender el trabajo.</a:t>
            </a:r>
          </a:p>
          <a:p>
            <a:endParaRPr lang="es-MX" dirty="0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E37533BF-099E-434E-B350-8239C6567B76}"/>
              </a:ext>
            </a:extLst>
          </p:cNvPr>
          <p:cNvGrpSpPr/>
          <p:nvPr/>
        </p:nvGrpSpPr>
        <p:grpSpPr>
          <a:xfrm>
            <a:off x="0" y="6310489"/>
            <a:ext cx="12192000" cy="558800"/>
            <a:chOff x="0" y="6310489"/>
            <a:chExt cx="12192000" cy="558800"/>
          </a:xfrm>
        </p:grpSpPr>
        <p:pic>
          <p:nvPicPr>
            <p:cNvPr id="9" name="Imagen 8">
              <a:extLst>
                <a:ext uri="{FF2B5EF4-FFF2-40B4-BE49-F238E27FC236}">
                  <a16:creationId xmlns:a16="http://schemas.microsoft.com/office/drawing/2014/main" id="{7BAC9EBE-E99C-2448-93C7-20A227981B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310489"/>
              <a:ext cx="12192000" cy="558800"/>
            </a:xfrm>
            <a:prstGeom prst="rect">
              <a:avLst/>
            </a:prstGeom>
          </p:spPr>
        </p:pic>
        <p:sp>
          <p:nvSpPr>
            <p:cNvPr id="10" name="Título 1">
              <a:extLst>
                <a:ext uri="{FF2B5EF4-FFF2-40B4-BE49-F238E27FC236}">
                  <a16:creationId xmlns:a16="http://schemas.microsoft.com/office/drawing/2014/main" id="{7D58A24C-4EE4-6942-8D2D-1496F97B5110}"/>
                </a:ext>
              </a:extLst>
            </p:cNvPr>
            <p:cNvSpPr txBox="1">
              <a:spLocks/>
            </p:cNvSpPr>
            <p:nvPr/>
          </p:nvSpPr>
          <p:spPr>
            <a:xfrm>
              <a:off x="0" y="6389511"/>
              <a:ext cx="12192000" cy="33866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MX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UABC - Coordinación de Formación Profesional y Vinculación Universitaria - ECITEC</a:t>
              </a:r>
              <a:endParaRPr lang="es-MX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4739E0B-E3EA-8343-8DDE-111EE8F38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03E4-E5B6-C946-BDCC-F295D0B09BA1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5546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1FEA44-4CB0-3647-8677-DF75582E7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rgbClr val="1377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Objetivo General y Específicos</a:t>
            </a:r>
            <a:endParaRPr lang="es-MX" dirty="0">
              <a:solidFill>
                <a:srgbClr val="137749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77B432-0C14-BF40-B3CC-B739FE97C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/>
              <a:t>Son los logros que se plantearon alcanzar a través del trabajo. Es decir las metas del trabajo antes de comenzar el PVVC o MA. Esto permite medir los resultados obtenidos.</a:t>
            </a:r>
          </a:p>
          <a:p>
            <a:pPr marL="0" indent="0">
              <a:buNone/>
            </a:pPr>
            <a:br>
              <a:rPr lang="es-MX" dirty="0">
                <a:solidFill>
                  <a:schemeClr val="accent5"/>
                </a:solidFill>
              </a:rPr>
            </a:br>
            <a:br>
              <a:rPr lang="es-MX" dirty="0"/>
            </a:br>
            <a:endParaRPr lang="es-MX" dirty="0"/>
          </a:p>
          <a:p>
            <a:endParaRPr lang="es-MX" dirty="0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0C676ACC-8F47-3C45-84A5-3008AB3E6779}"/>
              </a:ext>
            </a:extLst>
          </p:cNvPr>
          <p:cNvGrpSpPr/>
          <p:nvPr/>
        </p:nvGrpSpPr>
        <p:grpSpPr>
          <a:xfrm>
            <a:off x="0" y="6310489"/>
            <a:ext cx="12192000" cy="558800"/>
            <a:chOff x="0" y="6310489"/>
            <a:chExt cx="12192000" cy="558800"/>
          </a:xfrm>
        </p:grpSpPr>
        <p:pic>
          <p:nvPicPr>
            <p:cNvPr id="8" name="Imagen 7">
              <a:extLst>
                <a:ext uri="{FF2B5EF4-FFF2-40B4-BE49-F238E27FC236}">
                  <a16:creationId xmlns:a16="http://schemas.microsoft.com/office/drawing/2014/main" id="{AA4637E5-482D-5540-92F2-2BDA87E5ED4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310489"/>
              <a:ext cx="12192000" cy="558800"/>
            </a:xfrm>
            <a:prstGeom prst="rect">
              <a:avLst/>
            </a:prstGeom>
          </p:spPr>
        </p:pic>
        <p:sp>
          <p:nvSpPr>
            <p:cNvPr id="9" name="Título 1">
              <a:extLst>
                <a:ext uri="{FF2B5EF4-FFF2-40B4-BE49-F238E27FC236}">
                  <a16:creationId xmlns:a16="http://schemas.microsoft.com/office/drawing/2014/main" id="{1E7E9B9D-BB51-1B4C-B3D6-68B4F30D4D18}"/>
                </a:ext>
              </a:extLst>
            </p:cNvPr>
            <p:cNvSpPr txBox="1">
              <a:spLocks/>
            </p:cNvSpPr>
            <p:nvPr/>
          </p:nvSpPr>
          <p:spPr>
            <a:xfrm>
              <a:off x="0" y="6389511"/>
              <a:ext cx="12192000" cy="33866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MX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UABC - Coordinación de Formación Profesional y Vinculación Universitaria - ECITEC</a:t>
              </a:r>
              <a:endParaRPr lang="es-MX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793B809-6D8F-DE4E-B34C-B3CB371B2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03E4-E5B6-C946-BDCC-F295D0B09BA1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3715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82772D-F34D-5349-AEA8-8C307072D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rgbClr val="1377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Metodología</a:t>
            </a:r>
            <a:endParaRPr lang="es-MX" dirty="0">
              <a:solidFill>
                <a:srgbClr val="137749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B59A1C-6B52-CF43-8870-B6B4B3699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Este apartado es para explicar cómo es que se realizó el trabajo, los autores pueden apoyarse de un diagrama a bloques, un diagrama de flujo. </a:t>
            </a:r>
            <a:endParaRPr lang="es-MX" dirty="0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55D20275-E1B6-3A42-9276-42DDA07BF891}"/>
              </a:ext>
            </a:extLst>
          </p:cNvPr>
          <p:cNvGrpSpPr/>
          <p:nvPr/>
        </p:nvGrpSpPr>
        <p:grpSpPr>
          <a:xfrm>
            <a:off x="0" y="6310489"/>
            <a:ext cx="12192000" cy="558800"/>
            <a:chOff x="0" y="6310489"/>
            <a:chExt cx="12192000" cy="558800"/>
          </a:xfrm>
        </p:grpSpPr>
        <p:pic>
          <p:nvPicPr>
            <p:cNvPr id="8" name="Imagen 7">
              <a:extLst>
                <a:ext uri="{FF2B5EF4-FFF2-40B4-BE49-F238E27FC236}">
                  <a16:creationId xmlns:a16="http://schemas.microsoft.com/office/drawing/2014/main" id="{9C6FA684-7530-9749-ADD8-966AAC17A2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310489"/>
              <a:ext cx="12192000" cy="558800"/>
            </a:xfrm>
            <a:prstGeom prst="rect">
              <a:avLst/>
            </a:prstGeom>
          </p:spPr>
        </p:pic>
        <p:sp>
          <p:nvSpPr>
            <p:cNvPr id="9" name="Título 1">
              <a:extLst>
                <a:ext uri="{FF2B5EF4-FFF2-40B4-BE49-F238E27FC236}">
                  <a16:creationId xmlns:a16="http://schemas.microsoft.com/office/drawing/2014/main" id="{E3337F14-28DF-7A49-86FD-18A681F789FB}"/>
                </a:ext>
              </a:extLst>
            </p:cNvPr>
            <p:cNvSpPr txBox="1">
              <a:spLocks/>
            </p:cNvSpPr>
            <p:nvPr/>
          </p:nvSpPr>
          <p:spPr>
            <a:xfrm>
              <a:off x="0" y="6389511"/>
              <a:ext cx="12192000" cy="33866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MX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UABC - Coordinación de Formación Profesional y Vinculación Universitaria - ECITEC</a:t>
              </a:r>
              <a:endParaRPr lang="es-MX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E134114-E1B3-434A-86AF-70DBF3DAE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03E4-E5B6-C946-BDCC-F295D0B09BA1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624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2F950E-C144-614D-8871-AD8430275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rgbClr val="1377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Resultados</a:t>
            </a:r>
            <a:endParaRPr lang="es-MX" dirty="0">
              <a:solidFill>
                <a:srgbClr val="137749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4A0399-BED0-1049-AD59-1A28C54F1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Se debe incluir un resumen de los resultados analizados, en esta sección se presentan gráficas, tablas o imágenes sobre los resultados de la investigación realizada. Se recomienda que las imágenes sean lo más claras posibles de tal manera que no se requieran textos extensos</a:t>
            </a:r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dirty="0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3A1DA6B1-3E8F-BB42-973C-D1B2C9767DE5}"/>
              </a:ext>
            </a:extLst>
          </p:cNvPr>
          <p:cNvGrpSpPr/>
          <p:nvPr/>
        </p:nvGrpSpPr>
        <p:grpSpPr>
          <a:xfrm>
            <a:off x="0" y="6310489"/>
            <a:ext cx="12192000" cy="558800"/>
            <a:chOff x="0" y="6310489"/>
            <a:chExt cx="12192000" cy="558800"/>
          </a:xfrm>
        </p:grpSpPr>
        <p:pic>
          <p:nvPicPr>
            <p:cNvPr id="8" name="Imagen 7">
              <a:extLst>
                <a:ext uri="{FF2B5EF4-FFF2-40B4-BE49-F238E27FC236}">
                  <a16:creationId xmlns:a16="http://schemas.microsoft.com/office/drawing/2014/main" id="{2A459068-D6AB-4C44-802E-0F00C16F5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310489"/>
              <a:ext cx="12192000" cy="558800"/>
            </a:xfrm>
            <a:prstGeom prst="rect">
              <a:avLst/>
            </a:prstGeom>
          </p:spPr>
        </p:pic>
        <p:sp>
          <p:nvSpPr>
            <p:cNvPr id="9" name="Título 1">
              <a:extLst>
                <a:ext uri="{FF2B5EF4-FFF2-40B4-BE49-F238E27FC236}">
                  <a16:creationId xmlns:a16="http://schemas.microsoft.com/office/drawing/2014/main" id="{D54141DA-82E5-834D-BAB8-7EBFF301012F}"/>
                </a:ext>
              </a:extLst>
            </p:cNvPr>
            <p:cNvSpPr txBox="1">
              <a:spLocks/>
            </p:cNvSpPr>
            <p:nvPr/>
          </p:nvSpPr>
          <p:spPr>
            <a:xfrm>
              <a:off x="0" y="6389511"/>
              <a:ext cx="12192000" cy="33866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MX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UABC - Coordinación de Formación Profesional y Vinculación Universitaria - ECITEC</a:t>
              </a:r>
              <a:endParaRPr lang="es-MX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B95224C-7BB8-3048-B3C1-F981164F2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03E4-E5B6-C946-BDCC-F295D0B09BA1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1250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E230DD-01C3-AD4D-846C-E8672FD71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rgbClr val="1377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Conclusiones</a:t>
            </a:r>
            <a:endParaRPr lang="es-MX" dirty="0">
              <a:solidFill>
                <a:srgbClr val="137749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28FF21-5A8C-5641-BA5A-0C33CFC20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En este apartado debe incluirse una pequeña discusión de los resultados, su interpretación, sugerencias o trabajos a futuro. </a:t>
            </a:r>
          </a:p>
          <a:p>
            <a:endParaRPr lang="es-MX" dirty="0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9B2A3B16-2070-F445-9482-D1D5E72D6437}"/>
              </a:ext>
            </a:extLst>
          </p:cNvPr>
          <p:cNvGrpSpPr/>
          <p:nvPr/>
        </p:nvGrpSpPr>
        <p:grpSpPr>
          <a:xfrm>
            <a:off x="0" y="6310489"/>
            <a:ext cx="12192000" cy="558800"/>
            <a:chOff x="0" y="6310489"/>
            <a:chExt cx="12192000" cy="558800"/>
          </a:xfrm>
        </p:grpSpPr>
        <p:pic>
          <p:nvPicPr>
            <p:cNvPr id="8" name="Imagen 7">
              <a:extLst>
                <a:ext uri="{FF2B5EF4-FFF2-40B4-BE49-F238E27FC236}">
                  <a16:creationId xmlns:a16="http://schemas.microsoft.com/office/drawing/2014/main" id="{029617AB-D5A1-C245-850C-72D3A12857E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310489"/>
              <a:ext cx="12192000" cy="558800"/>
            </a:xfrm>
            <a:prstGeom prst="rect">
              <a:avLst/>
            </a:prstGeom>
          </p:spPr>
        </p:pic>
        <p:sp>
          <p:nvSpPr>
            <p:cNvPr id="9" name="Título 1">
              <a:extLst>
                <a:ext uri="{FF2B5EF4-FFF2-40B4-BE49-F238E27FC236}">
                  <a16:creationId xmlns:a16="http://schemas.microsoft.com/office/drawing/2014/main" id="{73B44B79-0B82-C74E-A62B-21CDFE2FB4BD}"/>
                </a:ext>
              </a:extLst>
            </p:cNvPr>
            <p:cNvSpPr txBox="1">
              <a:spLocks/>
            </p:cNvSpPr>
            <p:nvPr/>
          </p:nvSpPr>
          <p:spPr>
            <a:xfrm>
              <a:off x="0" y="6389511"/>
              <a:ext cx="12192000" cy="33866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MX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UABC - Coordinación de Formación Profesional y Vinculación Universitaria - ECITEC</a:t>
              </a:r>
              <a:endParaRPr lang="es-MX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2C07635-9A04-9B47-A2F5-78342876E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03E4-E5B6-C946-BDCC-F295D0B09BA1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2205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E6FB70-2511-C747-B671-637277410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rgbClr val="1377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Referencias</a:t>
            </a:r>
            <a:endParaRPr lang="es-MX" dirty="0">
              <a:solidFill>
                <a:srgbClr val="137749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3A5102-DD73-8F4A-B6F2-C4043EDD4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Esta sección no se numera y se deben incluir al menos 3 referencias  utilizando el formato que se muestra en los siguientes ejemplos: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[#] Apellido1, inicial1,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Apellido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2,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inicial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2, </a:t>
            </a:r>
            <a:r>
              <a:rPr lang="es-MX" i="1" dirty="0">
                <a:latin typeface="Arial" panose="020B0604020202020204" pitchFamily="34" charset="0"/>
                <a:cs typeface="Arial" panose="020B0604020202020204" pitchFamily="34" charset="0"/>
              </a:rPr>
              <a:t>“Título de la referencia”, Nombre de la Revista o Editorial, Volumen o edición, páginas consultadas, (año)</a:t>
            </a:r>
          </a:p>
          <a:p>
            <a:pPr marL="0" indent="0" algn="just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[1] Zajac, A.,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Skorczakowski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M.,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Swiderski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J., P.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Nyga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“Electrooptically Q-switched mid-infrared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Er:YAG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laser for medical applications”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Optics Express</a:t>
            </a:r>
            <a:r>
              <a:rPr lang="en-US" dirty="0">
                <a:latin typeface="Arial" pitchFamily="34" charset="0"/>
                <a:cs typeface="Arial" pitchFamily="34" charset="0"/>
              </a:rPr>
              <a:t>. OSA, 12, 21, 5125-5130,( 2014). </a:t>
            </a:r>
          </a:p>
          <a:p>
            <a:pPr marL="0" indent="0" algn="just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[2] Lee, H.W., Kang, J.M.H.,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Teichman</a:t>
            </a:r>
            <a:r>
              <a:rPr lang="en-US" dirty="0">
                <a:latin typeface="Arial" pitchFamily="34" charset="0"/>
                <a:cs typeface="Arial" pitchFamily="34" charset="0"/>
              </a:rPr>
              <a:t>, J., Oh, y Welch, A.J., “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Urinary calculus fragmentation during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Ho:YAG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Er:YAG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lithotripsy”</a:t>
            </a:r>
            <a:r>
              <a:rPr lang="en-US" dirty="0">
                <a:latin typeface="Arial" pitchFamily="34" charset="0"/>
                <a:cs typeface="Arial" pitchFamily="34" charset="0"/>
              </a:rPr>
              <a:t>, Lasers Surg. Med, 38, 1, 39-51, 2016. </a:t>
            </a:r>
          </a:p>
          <a:p>
            <a:pPr marL="0" indent="0" algn="just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[3]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Skorczakowski</a:t>
            </a:r>
            <a:r>
              <a:rPr lang="en-US" dirty="0">
                <a:latin typeface="Arial" pitchFamily="34" charset="0"/>
                <a:cs typeface="Arial" pitchFamily="34" charset="0"/>
              </a:rPr>
              <a:t>, M.,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Nyga</a:t>
            </a:r>
            <a:r>
              <a:rPr lang="en-US" dirty="0">
                <a:latin typeface="Arial" pitchFamily="34" charset="0"/>
                <a:cs typeface="Arial" pitchFamily="34" charset="0"/>
              </a:rPr>
              <a:t>, P., Zajac A.,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Zendzian</a:t>
            </a:r>
            <a:r>
              <a:rPr lang="en-US" dirty="0">
                <a:latin typeface="Arial" pitchFamily="34" charset="0"/>
                <a:cs typeface="Arial" pitchFamily="34" charset="0"/>
              </a:rPr>
              <a:t> W., “2.94µm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Er:YAG</a:t>
            </a:r>
            <a:r>
              <a:rPr lang="en-US" dirty="0">
                <a:latin typeface="Arial" pitchFamily="34" charset="0"/>
                <a:cs typeface="Arial" pitchFamily="34" charset="0"/>
              </a:rPr>
              <a:t> laser Q-switches with RTP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Pockels</a:t>
            </a:r>
            <a:r>
              <a:rPr lang="en-US" dirty="0">
                <a:latin typeface="Arial" pitchFamily="34" charset="0"/>
                <a:cs typeface="Arial" pitchFamily="34" charset="0"/>
              </a:rPr>
              <a:t> cell”, Proceedings of The European Conference on Lasers and Electro-Optics-CLEO/Europe (Munich, Germany, 2009), paper CA4-04-WEN.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dirty="0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3D8680CD-C362-894C-B211-52603135469C}"/>
              </a:ext>
            </a:extLst>
          </p:cNvPr>
          <p:cNvGrpSpPr/>
          <p:nvPr/>
        </p:nvGrpSpPr>
        <p:grpSpPr>
          <a:xfrm>
            <a:off x="0" y="6310489"/>
            <a:ext cx="12192000" cy="558800"/>
            <a:chOff x="0" y="6310489"/>
            <a:chExt cx="12192000" cy="558800"/>
          </a:xfrm>
        </p:grpSpPr>
        <p:pic>
          <p:nvPicPr>
            <p:cNvPr id="8" name="Imagen 7">
              <a:extLst>
                <a:ext uri="{FF2B5EF4-FFF2-40B4-BE49-F238E27FC236}">
                  <a16:creationId xmlns:a16="http://schemas.microsoft.com/office/drawing/2014/main" id="{8C64F8A6-7EA1-154A-8B22-873E297E79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310489"/>
              <a:ext cx="12192000" cy="558800"/>
            </a:xfrm>
            <a:prstGeom prst="rect">
              <a:avLst/>
            </a:prstGeom>
          </p:spPr>
        </p:pic>
        <p:sp>
          <p:nvSpPr>
            <p:cNvPr id="9" name="Título 1">
              <a:extLst>
                <a:ext uri="{FF2B5EF4-FFF2-40B4-BE49-F238E27FC236}">
                  <a16:creationId xmlns:a16="http://schemas.microsoft.com/office/drawing/2014/main" id="{1A640F96-1BDD-7946-A4D4-19B87A3FEB1A}"/>
                </a:ext>
              </a:extLst>
            </p:cNvPr>
            <p:cNvSpPr txBox="1">
              <a:spLocks/>
            </p:cNvSpPr>
            <p:nvPr/>
          </p:nvSpPr>
          <p:spPr>
            <a:xfrm>
              <a:off x="0" y="6389511"/>
              <a:ext cx="12192000" cy="33866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MX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UABC - Coordinación de Formación Profesional y Vinculación Universitaria - ECITEC</a:t>
              </a:r>
              <a:endParaRPr lang="es-MX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36A01EE-3C57-F345-B83E-9ADA92478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03E4-E5B6-C946-BDCC-F295D0B09BA1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85904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5" id="{51D17FC8-79AE-B442-A0FF-FE17EF838363}" vid="{7BE414B6-B279-7844-8CF0-510038B75E0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de Office</Template>
  <TotalTime>4</TotalTime>
  <Words>555</Words>
  <Application>Microsoft Macintosh PowerPoint</Application>
  <PresentationFormat>Panorámica</PresentationFormat>
  <Paragraphs>37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I</vt:lpstr>
      <vt:lpstr>1. Introducción</vt:lpstr>
      <vt:lpstr>2. Objetivo General y Específicos</vt:lpstr>
      <vt:lpstr>3. Metodología</vt:lpstr>
      <vt:lpstr>4. Resultados</vt:lpstr>
      <vt:lpstr>5. Conclusiones</vt:lpstr>
      <vt:lpstr>6. Referencias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</dc:title>
  <dc:creator>Usuario de Microsoft Office</dc:creator>
  <cp:lastModifiedBy>Usuario de Microsoft Office</cp:lastModifiedBy>
  <cp:revision>4</cp:revision>
  <dcterms:created xsi:type="dcterms:W3CDTF">2018-11-30T07:41:14Z</dcterms:created>
  <dcterms:modified xsi:type="dcterms:W3CDTF">2018-11-30T07:47:04Z</dcterms:modified>
</cp:coreProperties>
</file>